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Gill Sans" panose="020B0604020202020204" charset="0"/>
      <p:regular r:id="rId34"/>
      <p:bold r:id="rId35"/>
    </p:embeddedFont>
    <p:embeddedFont>
      <p:font typeface="Play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eTQX3QetzlbSa7sSsYS9jln0F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9454D3-A8BA-467B-9E9B-9B479675A4DB}">
  <a:tblStyle styleId="{969454D3-A8BA-467B-9E9B-9B479675A4D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e1dacbbd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g2ae1dacbb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e1dacbbd5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g2ae1dacbbd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e1dacbbd5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2ae1dacbbd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e1dacbbd5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g2ae1dacbbd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e1dacbbd5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g2ae1dacbb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e1dacbbd5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g2ae1dacbbd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e1dacbbd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g2ae1dacbbd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e1dacbbd5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g2ae1dacbbd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3" name="Google Shape;48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8" name="Google Shape;50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1" name="Google Shape;5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e7ee33f0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2ae7ee33f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1" name="Google Shape;56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BA3B2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12067" y="0"/>
            <a:ext cx="9567600" cy="4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 2 column (comparison slide)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2"/>
          </p:nvPr>
        </p:nvSpPr>
        <p:spPr>
          <a:xfrm>
            <a:off x="550863" y="24273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3"/>
          </p:nvPr>
        </p:nvSpPr>
        <p:spPr>
          <a:xfrm>
            <a:off x="6212024" y="17313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4"/>
          </p:nvPr>
        </p:nvSpPr>
        <p:spPr>
          <a:xfrm>
            <a:off x="6212023" y="24273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ent 3 column">
  <p:cSld name="11_Content 3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3"/>
          <p:cNvGrpSpPr/>
          <p:nvPr/>
        </p:nvGrpSpPr>
        <p:grpSpPr>
          <a:xfrm>
            <a:off x="100472" y="5036395"/>
            <a:ext cx="2083885" cy="2083885"/>
            <a:chOff x="4842143" y="3556857"/>
            <a:chExt cx="2083885" cy="2083885"/>
          </a:xfrm>
        </p:grpSpPr>
        <p:sp>
          <p:nvSpPr>
            <p:cNvPr id="121" name="Google Shape;121;p23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" name="Google Shape;122;p23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3" name="Google Shape;123;p23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4" name="Google Shape;124;p23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5" name="Google Shape;125;p23"/>
          <p:cNvSpPr/>
          <p:nvPr/>
        </p:nvSpPr>
        <p:spPr>
          <a:xfrm rot="2700000">
            <a:off x="10834944" y="17126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23"/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2"/>
          </p:nvPr>
        </p:nvSpPr>
        <p:spPr>
          <a:xfrm>
            <a:off x="559476" y="2432304"/>
            <a:ext cx="3563936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3"/>
          </p:nvPr>
        </p:nvSpPr>
        <p:spPr>
          <a:xfrm>
            <a:off x="4341573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4"/>
          </p:nvPr>
        </p:nvSpPr>
        <p:spPr>
          <a:xfrm>
            <a:off x="4341573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marL="914400" lvl="1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marL="1371600" lvl="2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marL="1828800" lvl="3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5"/>
          </p:nvPr>
        </p:nvSpPr>
        <p:spPr>
          <a:xfrm>
            <a:off x="8139659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6"/>
          </p:nvPr>
        </p:nvSpPr>
        <p:spPr>
          <a:xfrm>
            <a:off x="8139659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marL="914400" lvl="1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marL="1371600" lvl="2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marL="1828800" lvl="3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Summary">
  <p:cSld name="12_Summar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1225773" y="385222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losing">
  <p:cSld name="13_Closing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>
            <a:spLocks noGrp="1"/>
          </p:cNvSpPr>
          <p:nvPr>
            <p:ph type="pic" idx="2"/>
          </p:nvPr>
        </p:nvSpPr>
        <p:spPr>
          <a:xfrm>
            <a:off x="6556248" y="54864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50" name="Google Shape;150;p25"/>
          <p:cNvSpPr>
            <a:spLocks noGrp="1"/>
          </p:cNvSpPr>
          <p:nvPr>
            <p:ph type="pic" idx="3"/>
          </p:nvPr>
        </p:nvSpPr>
        <p:spPr>
          <a:xfrm>
            <a:off x="6556248" y="342900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151" name="Google Shape;151;p25"/>
          <p:cNvGrpSpPr/>
          <p:nvPr/>
        </p:nvGrpSpPr>
        <p:grpSpPr>
          <a:xfrm>
            <a:off x="11030092" y="-213201"/>
            <a:ext cx="1708815" cy="1705831"/>
            <a:chOff x="11030092" y="-213201"/>
            <a:chExt cx="1708815" cy="1705831"/>
          </a:xfrm>
        </p:grpSpPr>
        <p:sp>
          <p:nvSpPr>
            <p:cNvPr id="152" name="Google Shape;152;p25"/>
            <p:cNvSpPr/>
            <p:nvPr/>
          </p:nvSpPr>
          <p:spPr>
            <a:xfrm rot="-2700000">
              <a:off x="11161347" y="125399"/>
              <a:ext cx="1341675" cy="926985"/>
            </a:xfrm>
            <a:custGeom>
              <a:avLst/>
              <a:gdLst/>
              <a:ahLst/>
              <a:cxnLst/>
              <a:rect l="l" t="t" r="r" b="b"/>
              <a:pathLst>
                <a:path w="1341675" h="926985" extrusionOk="0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 rot="-2700000">
              <a:off x="11228590" y="129580"/>
              <a:ext cx="1337455" cy="1042921"/>
            </a:xfrm>
            <a:custGeom>
              <a:avLst/>
              <a:gdLst/>
              <a:ahLst/>
              <a:cxnLst/>
              <a:rect l="l" t="t" r="r" b="b"/>
              <a:pathLst>
                <a:path w="1337455" h="1042921" extrusionOk="0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55" name="Google Shape;155;p25"/>
          <p:cNvGrpSpPr/>
          <p:nvPr/>
        </p:nvGrpSpPr>
        <p:grpSpPr>
          <a:xfrm>
            <a:off x="577658" y="5511950"/>
            <a:ext cx="828358" cy="828358"/>
            <a:chOff x="10462536" y="1408249"/>
            <a:chExt cx="828358" cy="828358"/>
          </a:xfrm>
        </p:grpSpPr>
        <p:sp>
          <p:nvSpPr>
            <p:cNvPr id="156" name="Google Shape;156;p25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58" name="Google Shape;158;p25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5303845" y="5427212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68" name="Google Shape;168;p26"/>
          <p:cNvSpPr/>
          <p:nvPr/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26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1" name="Google Shape;171;p26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172" name="Google Shape;172;p26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8" name="Google Shape;178;p27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179" name="Google Shape;179;p27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2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9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193" name="Google Shape;193;p29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2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genda">
  <p:cSld name="2_Agend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550863" y="2677306"/>
            <a:ext cx="3565525" cy="341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>
            <a:spLocks noGrp="1"/>
          </p:cNvSpPr>
          <p:nvPr>
            <p:ph type="pic" idx="2"/>
          </p:nvPr>
        </p:nvSpPr>
        <p:spPr>
          <a:xfrm>
            <a:off x="5208928" y="1596771"/>
            <a:ext cx="3448558" cy="3448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1" name="Google Shape;21;p14"/>
          <p:cNvSpPr>
            <a:spLocks noGrp="1"/>
          </p:cNvSpPr>
          <p:nvPr>
            <p:ph type="pic" idx="3"/>
          </p:nvPr>
        </p:nvSpPr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2" name="Google Shape;22;p14"/>
          <p:cNvSpPr>
            <a:spLocks noGrp="1"/>
          </p:cNvSpPr>
          <p:nvPr>
            <p:ph type="pic" idx="4"/>
          </p:nvPr>
        </p:nvSpPr>
        <p:spPr>
          <a:xfrm>
            <a:off x="9091612" y="3324733"/>
            <a:ext cx="2936876" cy="2936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3" name="Google Shape;23;p14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6" name="Google Shape;26;p14"/>
          <p:cNvSpPr/>
          <p:nvPr/>
        </p:nvSpPr>
        <p:spPr>
          <a:xfrm>
            <a:off x="6548755" y="850167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7" name="Google Shape;27;p14"/>
          <p:cNvGrpSpPr/>
          <p:nvPr/>
        </p:nvGrpSpPr>
        <p:grpSpPr>
          <a:xfrm>
            <a:off x="5585919" y="5592565"/>
            <a:ext cx="828358" cy="828358"/>
            <a:chOff x="3393179" y="4841987"/>
            <a:chExt cx="828358" cy="828358"/>
          </a:xfrm>
        </p:grpSpPr>
        <p:sp>
          <p:nvSpPr>
            <p:cNvPr id="28" name="Google Shape;28;p14"/>
            <p:cNvSpPr/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" name="Google Shape;29;p14"/>
            <p:cNvSpPr/>
            <p:nvPr/>
          </p:nvSpPr>
          <p:spPr>
            <a:xfrm rot="-81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0">
                  <a:srgbClr val="453E75">
                    <a:alpha val="32549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">
  <p:cSld name="1_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>
            <a:spLocks noGrp="1"/>
          </p:cNvSpPr>
          <p:nvPr>
            <p:ph type="pic" idx="2"/>
          </p:nvPr>
        </p:nvSpPr>
        <p:spPr>
          <a:xfrm>
            <a:off x="0" y="0"/>
            <a:ext cx="745236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3" name="Google Shape;33;p15"/>
          <p:cNvSpPr/>
          <p:nvPr/>
        </p:nvSpPr>
        <p:spPr>
          <a:xfrm>
            <a:off x="7999413" y="445272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4" name="Google Shape;34;p15"/>
          <p:cNvGrpSpPr/>
          <p:nvPr/>
        </p:nvGrpSpPr>
        <p:grpSpPr>
          <a:xfrm rot="5400000">
            <a:off x="10835022" y="5500185"/>
            <a:ext cx="828358" cy="828358"/>
            <a:chOff x="10462536" y="1408249"/>
            <a:chExt cx="828358" cy="828358"/>
          </a:xfrm>
        </p:grpSpPr>
        <p:sp>
          <p:nvSpPr>
            <p:cNvPr id="35" name="Google Shape;35;p15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" name="Google Shape;36;p15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7" name="Google Shape;37;p15"/>
          <p:cNvSpPr txBox="1">
            <a:spLocks noGrp="1"/>
          </p:cNvSpPr>
          <p:nvPr>
            <p:ph type="body" idx="1"/>
          </p:nvPr>
        </p:nvSpPr>
        <p:spPr>
          <a:xfrm>
            <a:off x="7999413" y="3568700"/>
            <a:ext cx="3565524" cy="173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ntroduction">
  <p:cSld name="3_Introduc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>
            <a:spLocks noGrp="1"/>
          </p:cNvSpPr>
          <p:nvPr>
            <p:ph type="pic" idx="2"/>
          </p:nvPr>
        </p:nvSpPr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1" name="Google Shape;41;p16"/>
          <p:cNvSpPr>
            <a:spLocks noGrp="1"/>
          </p:cNvSpPr>
          <p:nvPr>
            <p:ph type="pic" idx="3"/>
          </p:nvPr>
        </p:nvSpPr>
        <p:spPr>
          <a:xfrm>
            <a:off x="3054096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2" name="Google Shape;42;p16"/>
          <p:cNvSpPr>
            <a:spLocks noGrp="1"/>
          </p:cNvSpPr>
          <p:nvPr>
            <p:ph type="pic" idx="4"/>
          </p:nvPr>
        </p:nvSpPr>
        <p:spPr>
          <a:xfrm>
            <a:off x="6083808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3" name="Google Shape;43;p16"/>
          <p:cNvSpPr>
            <a:spLocks noGrp="1"/>
          </p:cNvSpPr>
          <p:nvPr>
            <p:ph type="pic" idx="5"/>
          </p:nvPr>
        </p:nvSpPr>
        <p:spPr>
          <a:xfrm>
            <a:off x="9137904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4" name="Google Shape;44;p16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break">
  <p:cSld name="4_Section break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0" name="Google Shape;50;p17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3" name="Google Shape;53;p17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" name="Google Shape;54;p17"/>
          <p:cNvSpPr/>
          <p:nvPr/>
        </p:nvSpPr>
        <p:spPr>
          <a:xfrm rot="10800000">
            <a:off x="0" y="-3"/>
            <a:ext cx="9000000" cy="6857998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17"/>
          <p:cNvSpPr txBox="1"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break">
  <p:cSld name="5_Section break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59" name="Google Shape;59;p18"/>
          <p:cNvSpPr txBox="1"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411"/>
                </a:srgbClr>
              </a:gs>
              <a:gs pos="100000">
                <a:srgbClr val="1B192E">
                  <a:alpha val="6941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hart Table Timeline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9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63" name="Google Shape;63;p19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4" name="Google Shape;64;p19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" name="Google Shape;65;p19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6" name="Google Shape;66;p19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Quote">
  <p:cSld name="7_Quot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20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75" name="Google Shape;75;p20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6" name="Google Shape;76;p20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7" name="Google Shape;77;p20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8" name="Google Shape;78;p20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550863" y="4097338"/>
            <a:ext cx="3565524" cy="235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>
            <a:spLocks noGrp="1"/>
          </p:cNvSpPr>
          <p:nvPr>
            <p:ph type="pic" idx="2"/>
          </p:nvPr>
        </p:nvSpPr>
        <p:spPr>
          <a:xfrm>
            <a:off x="5535809" y="656633"/>
            <a:ext cx="5132388" cy="5132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eam">
  <p:cSld name="8_Tea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21"/>
          <p:cNvSpPr/>
          <p:nvPr/>
        </p:nvSpPr>
        <p:spPr>
          <a:xfrm>
            <a:off x="10288775" y="7626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21"/>
          <p:cNvSpPr txBox="1"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21"/>
          <p:cNvGrpSpPr/>
          <p:nvPr/>
        </p:nvGrpSpPr>
        <p:grpSpPr>
          <a:xfrm>
            <a:off x="1763106" y="4294374"/>
            <a:ext cx="2083885" cy="2083885"/>
            <a:chOff x="4842143" y="3556857"/>
            <a:chExt cx="2083885" cy="2083885"/>
          </a:xfrm>
        </p:grpSpPr>
        <p:sp>
          <p:nvSpPr>
            <p:cNvPr id="89" name="Google Shape;89;p21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3" name="Google Shape;93;p21"/>
          <p:cNvSpPr>
            <a:spLocks noGrp="1"/>
          </p:cNvSpPr>
          <p:nvPr>
            <p:ph type="pic" idx="2"/>
          </p:nvPr>
        </p:nvSpPr>
        <p:spPr>
          <a:xfrm>
            <a:off x="1078992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4" name="Google Shape;94;p21"/>
          <p:cNvSpPr>
            <a:spLocks noGrp="1"/>
          </p:cNvSpPr>
          <p:nvPr>
            <p:ph type="pic" idx="3"/>
          </p:nvPr>
        </p:nvSpPr>
        <p:spPr>
          <a:xfrm>
            <a:off x="3838384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5" name="Google Shape;95;p21"/>
          <p:cNvSpPr>
            <a:spLocks noGrp="1"/>
          </p:cNvSpPr>
          <p:nvPr>
            <p:ph type="pic" idx="4"/>
          </p:nvPr>
        </p:nvSpPr>
        <p:spPr>
          <a:xfrm>
            <a:off x="6661976" y="1993392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6" name="Google Shape;96;p21"/>
          <p:cNvSpPr>
            <a:spLocks noGrp="1"/>
          </p:cNvSpPr>
          <p:nvPr>
            <p:ph type="pic" idx="5"/>
          </p:nvPr>
        </p:nvSpPr>
        <p:spPr>
          <a:xfrm>
            <a:off x="9485568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1079500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6"/>
          </p:nvPr>
        </p:nvSpPr>
        <p:spPr>
          <a:xfrm>
            <a:off x="1078733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7"/>
          </p:nvPr>
        </p:nvSpPr>
        <p:spPr>
          <a:xfrm>
            <a:off x="3839151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8"/>
          </p:nvPr>
        </p:nvSpPr>
        <p:spPr>
          <a:xfrm>
            <a:off x="3838384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9"/>
          </p:nvPr>
        </p:nvSpPr>
        <p:spPr>
          <a:xfrm>
            <a:off x="6662743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3"/>
          </p:nvPr>
        </p:nvSpPr>
        <p:spPr>
          <a:xfrm>
            <a:off x="6661976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4"/>
          </p:nvPr>
        </p:nvSpPr>
        <p:spPr>
          <a:xfrm>
            <a:off x="9433112" y="3787288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5"/>
          </p:nvPr>
        </p:nvSpPr>
        <p:spPr>
          <a:xfrm>
            <a:off x="9432345" y="4238812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318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98">
          <p15:clr>
            <a:srgbClr val="A4A3A4"/>
          </p15:clr>
        </p15:guide>
        <p15:guide id="21" pos="4951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3838">
          <p15:clr>
            <a:srgbClr val="A4A3A4"/>
          </p15:clr>
        </p15:guide>
        <p15:guide id="30" orient="horz" pos="2092">
          <p15:clr>
            <a:srgbClr val="A4A3A4"/>
          </p15:clr>
        </p15:guide>
        <p15:guide id="31" orient="horz" pos="2228">
          <p15:clr>
            <a:srgbClr val="A4A3A4"/>
          </p15:clr>
        </p15:guide>
        <p15:guide id="32" orient="horz" pos="845">
          <p15:clr>
            <a:srgbClr val="A4A3A4"/>
          </p15:clr>
        </p15:guide>
        <p15:guide id="33" orient="horz" pos="958">
          <p15:clr>
            <a:srgbClr val="A4A3A4"/>
          </p15:clr>
        </p15:guide>
        <p15:guide id="34" orient="horz" pos="1480">
          <p15:clr>
            <a:srgbClr val="A4A3A4"/>
          </p15:clr>
        </p15:guide>
        <p15:guide id="35" orient="horz" pos="1593">
          <p15:clr>
            <a:srgbClr val="A4A3A4"/>
          </p15:clr>
        </p15:guide>
        <p15:guide id="36" orient="horz" pos="2727">
          <p15:clr>
            <a:srgbClr val="A4A3A4"/>
          </p15:clr>
        </p15:guide>
        <p15:guide id="37" orient="horz" pos="2840">
          <p15:clr>
            <a:srgbClr val="A4A3A4"/>
          </p15:clr>
        </p15:guide>
        <p15:guide id="38" orient="horz" pos="3339">
          <p15:clr>
            <a:srgbClr val="A4A3A4"/>
          </p15:clr>
        </p15:guide>
        <p15:guide id="39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"/>
          <p:cNvSpPr txBox="1">
            <a:spLocks noGrp="1"/>
          </p:cNvSpPr>
          <p:nvPr>
            <p:ph type="ctrTitle"/>
          </p:nvPr>
        </p:nvSpPr>
        <p:spPr>
          <a:xfrm>
            <a:off x="0" y="2397720"/>
            <a:ext cx="12192000" cy="2062560"/>
          </a:xfrm>
          <a:prstGeom prst="rect">
            <a:avLst/>
          </a:prstGeom>
          <a:solidFill>
            <a:schemeClr val="dk1">
              <a:alpha val="57254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Projet Série Temporelle</a:t>
            </a:r>
            <a:br>
              <a:rPr lang="fr-FR">
                <a:latin typeface="Calibri"/>
                <a:ea typeface="Calibri"/>
                <a:cs typeface="Calibri"/>
                <a:sym typeface="Calibri"/>
              </a:rPr>
            </a:br>
            <a:r>
              <a:rPr lang="fr-FR" sz="5333">
                <a:latin typeface="Calibri"/>
                <a:ea typeface="Calibri"/>
                <a:cs typeface="Calibri"/>
                <a:sym typeface="Calibri"/>
              </a:rPr>
              <a:t>Prévision du nombre de séisme en Alaska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"/>
          <p:cNvSpPr txBox="1"/>
          <p:nvPr/>
        </p:nvSpPr>
        <p:spPr>
          <a:xfrm>
            <a:off x="3383615" y="4628089"/>
            <a:ext cx="542476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Davyd BAYARD, Guillaume POIRIER</a:t>
            </a:r>
            <a:endParaRPr sz="28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"/>
          <p:cNvSpPr txBox="1"/>
          <p:nvPr/>
        </p:nvSpPr>
        <p:spPr>
          <a:xfrm>
            <a:off x="10499384" y="6365558"/>
            <a:ext cx="16926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2023/2024</a:t>
            </a:r>
            <a:endParaRPr sz="2400" b="1" i="1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p1"/>
          <p:cNvSpPr txBox="1"/>
          <p:nvPr/>
        </p:nvSpPr>
        <p:spPr>
          <a:xfrm>
            <a:off x="1" y="6365558"/>
            <a:ext cx="57732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Enseignant : ESSATFA Youssef</a:t>
            </a:r>
            <a:endParaRPr sz="2400" b="1" i="1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0" name="Google Shape;210;p1" descr="École nationale de la statistique et de l'analyse de l'information —  Wikipé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15" y="78074"/>
            <a:ext cx="2721046" cy="1469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24" name="Google Shape;324;p10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626" cy="492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10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325" name="Google Shape;325;p1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II – Analyse Exploratoire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 txBox="1"/>
          <p:nvPr/>
        </p:nvSpPr>
        <p:spPr>
          <a:xfrm>
            <a:off x="2946399" y="1121125"/>
            <a:ext cx="6307668" cy="3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Tsunami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10"/>
          <p:cNvPicPr preferRelativeResize="0"/>
          <p:nvPr/>
        </p:nvPicPr>
        <p:blipFill rotWithShape="1">
          <a:blip r:embed="rId4">
            <a:alphaModFix/>
          </a:blip>
          <a:srcRect l="54217" r="5068"/>
          <a:stretch/>
        </p:blipFill>
        <p:spPr>
          <a:xfrm>
            <a:off x="7069667" y="1704313"/>
            <a:ext cx="4026962" cy="449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0"/>
          <p:cNvPicPr preferRelativeResize="0"/>
          <p:nvPr/>
        </p:nvPicPr>
        <p:blipFill rotWithShape="1">
          <a:blip r:embed="rId4">
            <a:alphaModFix/>
          </a:blip>
          <a:srcRect r="50031"/>
          <a:stretch/>
        </p:blipFill>
        <p:spPr>
          <a:xfrm>
            <a:off x="654060" y="1704313"/>
            <a:ext cx="4942407" cy="449588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0"/>
          <p:cNvSpPr/>
          <p:nvPr/>
        </p:nvSpPr>
        <p:spPr>
          <a:xfrm>
            <a:off x="3563842" y="6413329"/>
            <a:ext cx="35058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Tsunamis très peu représentés	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35" name="Google Shape;335;p32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626" cy="492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11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II – Analyse Exploratoire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2946399" y="1121125"/>
            <a:ext cx="6307668" cy="3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Significativité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7979344" y="2996113"/>
            <a:ext cx="421265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Séismes dévastateurs sont très rares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Corrélation mag et significance : 0,9473</a:t>
            </a:r>
            <a:endParaRPr/>
          </a:p>
        </p:txBody>
      </p:sp>
      <p:pic>
        <p:nvPicPr>
          <p:cNvPr id="339" name="Google Shape;3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1837765"/>
            <a:ext cx="7746168" cy="516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45" name="Google Shape;345;p11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626" cy="492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12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346" name="Google Shape;346;p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III – Le sujet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1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1"/>
          <p:cNvSpPr txBox="1"/>
          <p:nvPr/>
        </p:nvSpPr>
        <p:spPr>
          <a:xfrm>
            <a:off x="330473" y="1992848"/>
            <a:ext cx="55716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sng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Feature engineering :</a:t>
            </a:r>
            <a:endParaRPr/>
          </a:p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Aspect temporel numérique (année, mois, jours et heure)</a:t>
            </a:r>
            <a:endParaRPr/>
          </a:p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Pays / états encodé en One Hot Encoding (Alaska et Californie)</a:t>
            </a:r>
            <a:endParaRPr/>
          </a:p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Points cardinaux présent dans la variable place</a:t>
            </a:r>
            <a:endParaRPr sz="20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6072714" y="1992848"/>
            <a:ext cx="5571600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sng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Sujets de série temporelle possibles</a:t>
            </a:r>
            <a:endParaRPr/>
          </a:p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5588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Prédiction de la magnitude</a:t>
            </a:r>
            <a:endParaRPr/>
          </a:p>
          <a:p>
            <a:pPr marL="5588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Prédiction des tsunamis suite à un séisme</a:t>
            </a:r>
            <a:endParaRPr/>
          </a:p>
          <a:p>
            <a:pPr marL="5588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Prédiction de l’impact des séismes</a:t>
            </a:r>
            <a:endParaRPr/>
          </a:p>
          <a:p>
            <a:pPr marL="5588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Prédiction du nombre de séisme</a:t>
            </a:r>
            <a:endParaRPr/>
          </a:p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 sujet 1 a été tenté mais aucun bon résultat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=&gt; Sujet 4 avec agrégation par mois et focus sur l’Alaska</a:t>
            </a:r>
            <a:endParaRPr/>
          </a:p>
        </p:txBody>
      </p:sp>
      <p:pic>
        <p:nvPicPr>
          <p:cNvPr id="350" name="Google Shape;350;p11" descr="Drapeau de l'Alaska — Wikipé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6233" y="5691544"/>
            <a:ext cx="1472731" cy="104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1" descr="Feature Engineering and trouble shooting for Data modelling in Alteryx -  The Data School Down Und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39883" y="5059718"/>
            <a:ext cx="1592947" cy="159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2ae1dacbbd5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57" name="Google Shape;357;g2ae1dacbbd5_0_15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13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358" name="Google Shape;358;g2ae1dacbbd5_0_1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2ae1dacbbd5_0_15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ARIMA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2ae1dacbbd5_0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660" y="3719635"/>
            <a:ext cx="11973700" cy="15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ae1dacbbd5_0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6397" y="1779888"/>
            <a:ext cx="6499225" cy="1489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2ae1dacbbd5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7" name="Google Shape;367;g2ae1dacbbd5_0_28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14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368" name="Google Shape;368;g2ae1dacbbd5_0_2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ae1dacbbd5_0_28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ARIMA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2ae1dacbbd5_0_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663" y="1688848"/>
            <a:ext cx="5774375" cy="38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ae1dacbbd5_0_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3950" y="1688860"/>
            <a:ext cx="5774375" cy="38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ae1dacbbd5_0_28"/>
          <p:cNvSpPr/>
          <p:nvPr/>
        </p:nvSpPr>
        <p:spPr>
          <a:xfrm>
            <a:off x="6203950" y="5735969"/>
            <a:ext cx="36455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de Dickey-Fuller: p-value = 0,01</a:t>
            </a:r>
            <a:endParaRPr/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⇒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Série stationnaire</a:t>
            </a:r>
            <a:endParaRPr/>
          </a:p>
        </p:txBody>
      </p:sp>
      <p:sp>
        <p:nvSpPr>
          <p:cNvPr id="373" name="Google Shape;373;g2ae1dacbbd5_0_28"/>
          <p:cNvSpPr/>
          <p:nvPr/>
        </p:nvSpPr>
        <p:spPr>
          <a:xfrm>
            <a:off x="838200" y="5769083"/>
            <a:ext cx="217399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Volatilité présente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2ae1dacbbd5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79" name="Google Shape;379;g2ae1dacbbd5_0_40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380" name="Google Shape;380;g2ae1dacbbd5_0_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2ae1dacbbd5_0_40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ARIMA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2ae1dacbbd5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650" y="1579696"/>
            <a:ext cx="5774399" cy="383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ae1dacbbd5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3950" y="1571809"/>
            <a:ext cx="5774399" cy="38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ae1dacbbd5_0_40"/>
          <p:cNvSpPr/>
          <p:nvPr/>
        </p:nvSpPr>
        <p:spPr>
          <a:xfrm>
            <a:off x="-1307" y="5708408"/>
            <a:ext cx="103906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Q=1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 = 8</a:t>
            </a:r>
            <a:endParaRPr/>
          </a:p>
        </p:txBody>
      </p:sp>
      <p:pic>
        <p:nvPicPr>
          <p:cNvPr id="385" name="Google Shape;385;g2ae1dacbbd5_0_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0593" y="5736875"/>
            <a:ext cx="4290432" cy="55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ae1dacbbd5_0_40"/>
          <p:cNvSpPr/>
          <p:nvPr/>
        </p:nvSpPr>
        <p:spPr>
          <a:xfrm>
            <a:off x="5647486" y="5671146"/>
            <a:ext cx="552587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Recherche grille 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ARIMA(6,1,10) : AIC (L-jung Box : p-value </a:t>
            </a:r>
            <a:r>
              <a:rPr lang="fr-FR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non significative</a:t>
            </a: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ARIMA(1,1,1) : BIC (L-jung Box : p-value </a:t>
            </a:r>
            <a:r>
              <a:rPr lang="fr-FR" sz="16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significative</a:t>
            </a: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ARIMA(0,1,3) : auto.arima() (L-jung Box : p-value </a:t>
            </a:r>
            <a:r>
              <a:rPr lang="fr-FR" sz="16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significative</a:t>
            </a: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ae1dacbbd5_0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92" name="Google Shape;392;g2ae1dacbbd5_0_52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16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393" name="Google Shape;393;g2ae1dacbbd5_0_5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2ae1dacbbd5_0_52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ARIMA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g2ae1dacbbd5_0_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3402" y="1542374"/>
            <a:ext cx="9285194" cy="540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2ae1dacbbd5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401" name="Google Shape;401;g2ae1dacbbd5_0_62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17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402" name="Google Shape;402;g2ae1dacbbd5_0_6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2ae1dacbbd5_0_62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ARIMA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g2ae1dacbbd5_0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797" y="1649507"/>
            <a:ext cx="7722819" cy="5208493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ae1dacbbd5_0_62"/>
          <p:cNvSpPr/>
          <p:nvPr/>
        </p:nvSpPr>
        <p:spPr>
          <a:xfrm>
            <a:off x="8545426" y="2080330"/>
            <a:ext cx="3098925" cy="245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ARIMA(8,1,1) ; RMSE : 34,36</a:t>
            </a:r>
            <a:endParaRPr/>
          </a:p>
          <a:p>
            <a:pPr marL="4445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ARIMA(6,1,10) ; RMSE : 38,17</a:t>
            </a:r>
            <a:endParaRPr/>
          </a:p>
          <a:p>
            <a:pPr marL="444500" marR="0" lvl="0" indent="-215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445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 capture pas la volatilité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2ae1dacbbd5_0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411" name="Google Shape;411;g2ae1dacbbd5_0_71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18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412" name="Google Shape;412;g2ae1dacbbd5_0_7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ae1dacbbd5_0_71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GARCH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g2ae1dacbbd5_0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1913" y="5045519"/>
            <a:ext cx="5148175" cy="12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ae1dacbbd5_0_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9343" y="4141893"/>
            <a:ext cx="1977418" cy="7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ae1dacbbd5_0_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54334" y="1894825"/>
            <a:ext cx="6499225" cy="1489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2ae1dacbbd5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9" y="4748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422" name="Google Shape;422;g2ae1dacbbd5_0_82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19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423" name="Google Shape;423;g2ae1dacbbd5_0_8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ae1dacbbd5_0_82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GARCH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g2ae1dacbbd5_0_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2779" y="1978270"/>
            <a:ext cx="8256727" cy="480939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ae1dacbbd5_0_82"/>
          <p:cNvSpPr/>
          <p:nvPr/>
        </p:nvSpPr>
        <p:spPr>
          <a:xfrm>
            <a:off x="76541" y="2326662"/>
            <a:ext cx="3586238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Méthode grille search: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ordre p et q GARCH de 1 à 10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ordre p et q ARMA de 1 à 3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AIC : GARCH(8,10) – ARMA(2,3)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Expérimental : GARCH(3,2) ARMA(9,2)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P=9 pacf() sans différenciation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Q=2 ordre petit comme ARIMA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Ordre GARCH choisi arbitrairement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216" name="Google Shape;216;p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Sommaire: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"/>
          <p:cNvSpPr txBox="1"/>
          <p:nvPr/>
        </p:nvSpPr>
        <p:spPr>
          <a:xfrm>
            <a:off x="503868" y="1213942"/>
            <a:ext cx="5878200" cy="547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– Data Description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 – Analyse Exploratoire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III - Le sujet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fr-FR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 – Conclusion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" descr="Evolution des outils et méthodes de Forecast : quelles perspectives pour le  S&amp;OP de demain ? - Quantmet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7985" y="4476121"/>
            <a:ext cx="3806316" cy="233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6237" y="2502246"/>
            <a:ext cx="1144318" cy="114431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626" cy="492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fld>
            <a:endParaRPr sz="1600">
              <a:solidFill>
                <a:schemeClr val="dk1"/>
              </a:solidFill>
            </a:endParaRPr>
          </a:p>
        </p:txBody>
      </p:sp>
      <p:pic>
        <p:nvPicPr>
          <p:cNvPr id="221" name="Google Shape;221;p2" descr="data dictionary Vector Icons free download in SVG, PNG Forma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86237" y="1328550"/>
            <a:ext cx="1269813" cy="126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" descr="Réflexion - Icônes entreprise gratuite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71698" y="3564680"/>
            <a:ext cx="1157587" cy="115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2ae1dacbbd5_0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432" name="Google Shape;432;g2ae1dacbbd5_0_105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20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433" name="Google Shape;433;g2ae1dacbbd5_0_10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2ae1dacbbd5_0_105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GARCH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g2ae1dacbbd5_0_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0157" y="1597044"/>
            <a:ext cx="7800607" cy="526095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ae1dacbbd5_0_105"/>
          <p:cNvSpPr/>
          <p:nvPr/>
        </p:nvSpPr>
        <p:spPr>
          <a:xfrm>
            <a:off x="251236" y="2172664"/>
            <a:ext cx="3544560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RMSE: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GARCH(3,2) – ARMA(9,2) : 25,9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GARCH(8,10) – ARMA(2,3) : 64,075</a:t>
            </a:r>
            <a:endParaRPr/>
          </a:p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Ajustement meilleur que ARIMA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Difficulté à prédire sur le long terme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442" name="Google Shape;442;p33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21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3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Light GBM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3"/>
          <p:cNvSpPr/>
          <p:nvPr/>
        </p:nvSpPr>
        <p:spPr>
          <a:xfrm>
            <a:off x="125664" y="1095852"/>
            <a:ext cx="6096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sng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Boosting:</a:t>
            </a:r>
            <a:endParaRPr sz="20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Combinaison de plusieurs modèles faibles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Correction des erreurs des précédents modèles</a:t>
            </a:r>
            <a:endParaRPr/>
          </a:p>
        </p:txBody>
      </p:sp>
      <p:sp>
        <p:nvSpPr>
          <p:cNvPr id="446" name="Google Shape;446;p33"/>
          <p:cNvSpPr/>
          <p:nvPr/>
        </p:nvSpPr>
        <p:spPr>
          <a:xfrm>
            <a:off x="101551" y="2067930"/>
            <a:ext cx="585661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sng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Gradient Boosting:</a:t>
            </a:r>
            <a:endParaRPr sz="20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Ajusté sens opposé du gradient de la fonction de perte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⇒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Réduire les erreurs de prédictions</a:t>
            </a:r>
            <a:endParaRPr/>
          </a:p>
        </p:txBody>
      </p:sp>
      <p:sp>
        <p:nvSpPr>
          <p:cNvPr id="447" name="Google Shape;447;p33"/>
          <p:cNvSpPr/>
          <p:nvPr/>
        </p:nvSpPr>
        <p:spPr>
          <a:xfrm>
            <a:off x="60093" y="3347784"/>
            <a:ext cx="6347477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sng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Optimisation basé sur l’histogramme :</a:t>
            </a:r>
            <a:endParaRPr sz="20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Light GBM &lt;&gt; Boosting</a:t>
            </a:r>
            <a:endParaRPr sz="20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Construire les arbres sur les intervalles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⇒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Réduction du nombre de point de coupure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(Arbre : utilise les valeurs uniques)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Seuil de coupure light GBM : basé sur les gradients</a:t>
            </a:r>
            <a:endParaRPr/>
          </a:p>
        </p:txBody>
      </p:sp>
      <p:pic>
        <p:nvPicPr>
          <p:cNvPr id="448" name="Google Shape;44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289" y="5274010"/>
            <a:ext cx="4995535" cy="172786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3"/>
          <p:cNvSpPr/>
          <p:nvPr/>
        </p:nvSpPr>
        <p:spPr>
          <a:xfrm>
            <a:off x="6347332" y="1449264"/>
            <a:ext cx="573600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sng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Leaf-wise Splitting:</a:t>
            </a:r>
            <a:endParaRPr sz="20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Choisir le nœud avec la perte la plus élevée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⇒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Arbres plus profond mais plus performant</a:t>
            </a:r>
            <a:endParaRPr/>
          </a:p>
        </p:txBody>
      </p:sp>
      <p:pic>
        <p:nvPicPr>
          <p:cNvPr id="450" name="Google Shape;45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0997" y="2547590"/>
            <a:ext cx="6062337" cy="234841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/>
          <p:nvPr/>
        </p:nvSpPr>
        <p:spPr>
          <a:xfrm>
            <a:off x="5908349" y="5157591"/>
            <a:ext cx="5950352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sng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Échantillonnage basé sur le gradient d'un côté:</a:t>
            </a: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Construction de l’arbre : donner un poids aux observations qui contribue le plus aux erreurs en fonction du gradient (fort)</a:t>
            </a:r>
            <a:endParaRPr/>
          </a:p>
          <a:p>
            <a:pPr marL="4445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⇒"/>
            </a:pPr>
            <a:r>
              <a:rPr lang="fr-FR"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Efficacité de l’entraînement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457" name="Google Shape;457;p34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22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458" name="Google Shape;458;p3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Light GBM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4"/>
          <p:cNvSpPr/>
          <p:nvPr/>
        </p:nvSpPr>
        <p:spPr>
          <a:xfrm>
            <a:off x="268929" y="1359584"/>
            <a:ext cx="622165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Paramètre par défaut 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Spliting : </a:t>
            </a: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 et test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Puis convertir dans un format adapté pour Light GBM : lgb.Dataset()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Test : 12 derniers mois de la série temporelle jusqu’à juillet 2023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 d’itération de boosting à fixer : 1000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RMSE</a:t>
            </a: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23,1048</a:t>
            </a:r>
            <a:endParaRPr/>
          </a:p>
        </p:txBody>
      </p:sp>
      <p:sp>
        <p:nvSpPr>
          <p:cNvPr id="461" name="Google Shape;461;p34"/>
          <p:cNvSpPr/>
          <p:nvPr/>
        </p:nvSpPr>
        <p:spPr>
          <a:xfrm>
            <a:off x="188384" y="4021499"/>
            <a:ext cx="6302197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Recherche aléatoire (Random Search):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Grille de paramètre avec recherche aléatoire (nb max de feuille, nb total d’arbre et taux d’apprentissage)</a:t>
            </a:r>
            <a:endParaRPr/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nb max de feuille : 20 à 50 pas de 5 (optimal : 35)</a:t>
            </a:r>
            <a:endParaRPr/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nb total d’arbre : 50 à 300 pas de 50 (optimal : 50)</a:t>
            </a:r>
            <a:endParaRPr/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taux d’apprentissage : 0,01 à 0,2 pas de 0,05 (optimal : 0,11)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RMSE</a:t>
            </a: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22,9547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4"/>
          <p:cNvSpPr/>
          <p:nvPr/>
        </p:nvSpPr>
        <p:spPr>
          <a:xfrm>
            <a:off x="6433535" y="1484273"/>
            <a:ext cx="5775464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Méthode bayésienne 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Prend en compte les évaluations passées en fonction des hyperparamètres. </a:t>
            </a:r>
            <a:endParaRPr/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⇒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Moins d’itérations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nb max de feuille : 27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nb total d’arbre : 50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taux d’apprentissage : 0,02057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RMSE</a:t>
            </a: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19,83</a:t>
            </a:r>
            <a:endParaRPr/>
          </a:p>
        </p:txBody>
      </p:sp>
      <p:sp>
        <p:nvSpPr>
          <p:cNvPr id="463" name="Google Shape;463;p34"/>
          <p:cNvSpPr/>
          <p:nvPr/>
        </p:nvSpPr>
        <p:spPr>
          <a:xfrm>
            <a:off x="6490581" y="3993144"/>
            <a:ext cx="5775464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Algorithme génétique: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Générer une population initiale 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Evaluer et sélectionner les meilleurs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Opérations de croisement et de mutation =&gt; évoluer vers des configurations optimales au fil des générations.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nb max de feuille : 24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nb total d’arbre : 64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taux d’apprentissage : 0,015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RMSE</a:t>
            </a: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20,13</a:t>
            </a:r>
            <a:endParaRPr/>
          </a:p>
        </p:txBody>
      </p:sp>
      <p:cxnSp>
        <p:nvCxnSpPr>
          <p:cNvPr id="464" name="Google Shape;464;p34"/>
          <p:cNvCxnSpPr/>
          <p:nvPr/>
        </p:nvCxnSpPr>
        <p:spPr>
          <a:xfrm>
            <a:off x="6416535" y="1657814"/>
            <a:ext cx="17000" cy="466909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470" name="Google Shape;470;p35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23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471" name="Google Shape;471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5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Light GBM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8300" y="1703293"/>
            <a:ext cx="6835500" cy="491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612" y="2318024"/>
            <a:ext cx="3267075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5"/>
          <p:cNvSpPr/>
          <p:nvPr/>
        </p:nvSpPr>
        <p:spPr>
          <a:xfrm>
            <a:off x="9532509" y="2568078"/>
            <a:ext cx="962526" cy="51976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Avril</a:t>
            </a:r>
            <a:endParaRPr/>
          </a:p>
        </p:txBody>
      </p:sp>
      <p:cxnSp>
        <p:nvCxnSpPr>
          <p:cNvPr id="476" name="Google Shape;476;p35"/>
          <p:cNvCxnSpPr>
            <a:stCxn id="475" idx="1"/>
          </p:cNvCxnSpPr>
          <p:nvPr/>
        </p:nvCxnSpPr>
        <p:spPr>
          <a:xfrm flipH="1">
            <a:off x="9131709" y="2827960"/>
            <a:ext cx="400800" cy="3906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477" name="Google Shape;477;p35"/>
          <p:cNvSpPr/>
          <p:nvPr/>
        </p:nvSpPr>
        <p:spPr>
          <a:xfrm>
            <a:off x="5140680" y="3552116"/>
            <a:ext cx="962526" cy="51976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Août</a:t>
            </a:r>
            <a:endParaRPr/>
          </a:p>
        </p:txBody>
      </p:sp>
      <p:cxnSp>
        <p:nvCxnSpPr>
          <p:cNvPr id="478" name="Google Shape;478;p35"/>
          <p:cNvCxnSpPr>
            <a:stCxn id="477" idx="2"/>
          </p:cNvCxnSpPr>
          <p:nvPr/>
        </p:nvCxnSpPr>
        <p:spPr>
          <a:xfrm>
            <a:off x="5621943" y="4071880"/>
            <a:ext cx="393600" cy="3657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479" name="Google Shape;479;p35"/>
          <p:cNvSpPr/>
          <p:nvPr/>
        </p:nvSpPr>
        <p:spPr>
          <a:xfrm>
            <a:off x="6960514" y="2386704"/>
            <a:ext cx="1312329" cy="51976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Novembre</a:t>
            </a:r>
            <a:endParaRPr/>
          </a:p>
        </p:txBody>
      </p:sp>
      <p:cxnSp>
        <p:nvCxnSpPr>
          <p:cNvPr id="480" name="Google Shape;480;p35"/>
          <p:cNvCxnSpPr>
            <a:stCxn id="479" idx="2"/>
          </p:cNvCxnSpPr>
          <p:nvPr/>
        </p:nvCxnSpPr>
        <p:spPr>
          <a:xfrm flipH="1">
            <a:off x="6960579" y="2906468"/>
            <a:ext cx="656100" cy="536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24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487" name="Google Shape;487;p3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6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RNN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289124" y="1565364"/>
            <a:ext cx="6221652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Réseau de neurones récurrent :</a:t>
            </a:r>
            <a:endParaRPr/>
          </a:p>
          <a:p>
            <a:pPr marL="1016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 : sortie xt: données d’entrées</a:t>
            </a:r>
            <a:endParaRPr/>
          </a:p>
          <a:p>
            <a:pPr marL="1016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Données séquentielles (langage, données temporelles)</a:t>
            </a:r>
            <a:endParaRPr/>
          </a:p>
          <a:p>
            <a:pPr marL="1016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Capture les informations au fur et à mesure</a:t>
            </a:r>
            <a:endParaRPr/>
          </a:p>
          <a:p>
            <a:pPr marL="1016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Limites : atténuations du passé lointain</a:t>
            </a:r>
            <a:endParaRPr/>
          </a:p>
          <a:p>
            <a:pPr marL="1016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Mauvais sur des données avec dépendance complexe</a:t>
            </a:r>
            <a:endParaRPr/>
          </a:p>
        </p:txBody>
      </p:sp>
      <p:pic>
        <p:nvPicPr>
          <p:cNvPr id="490" name="Google Shape;49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1368" y="2883809"/>
            <a:ext cx="5919524" cy="155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6" descr="Problem - Free business and finance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2048831" y="5248972"/>
            <a:ext cx="1250242" cy="117620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6"/>
          <p:cNvSpPr/>
          <p:nvPr/>
        </p:nvSpPr>
        <p:spPr>
          <a:xfrm>
            <a:off x="4096871" y="5540188"/>
            <a:ext cx="1416423" cy="53788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400" cap="flat" cmpd="sng">
            <a:solidFill>
              <a:srgbClr val="2825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6"/>
          <p:cNvSpPr/>
          <p:nvPr/>
        </p:nvSpPr>
        <p:spPr>
          <a:xfrm>
            <a:off x="5657017" y="5421575"/>
            <a:ext cx="17075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LSTM</a:t>
            </a:r>
            <a:endParaRPr sz="4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499" name="Google Shape;499;p37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25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500" name="Google Shape;500;p3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7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LSTM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188247" y="2039000"/>
            <a:ext cx="622165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Cellule Ct et Porte de l’oubli:</a:t>
            </a:r>
            <a:endParaRPr dirty="0"/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Cellule Ct (vecteur) : stocker les informations [0,1]</a:t>
            </a:r>
            <a:endParaRPr dirty="0"/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Porte de l’oubli : examine </a:t>
            </a:r>
            <a:r>
              <a:rPr lang="fr-FR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xt</a:t>
            </a:r>
            <a:r>
              <a:rPr lang="fr-F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ht-1 et attribue un nombre entre 0 et 1 pour chaque élément de Ct-1</a:t>
            </a:r>
            <a:endParaRPr dirty="0"/>
          </a:p>
        </p:txBody>
      </p:sp>
      <p:pic>
        <p:nvPicPr>
          <p:cNvPr id="503" name="Google Shape;50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0347" y="1608694"/>
            <a:ext cx="6088122" cy="405110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7"/>
          <p:cNvSpPr/>
          <p:nvPr/>
        </p:nvSpPr>
        <p:spPr>
          <a:xfrm>
            <a:off x="6030347" y="1608695"/>
            <a:ext cx="1623520" cy="4051104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BCF7B5-5D16-F1AB-B95F-C04418E3E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83" y="4038965"/>
            <a:ext cx="5174428" cy="20423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511" name="Google Shape;511;p38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26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512" name="Google Shape;512;p3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8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LSTM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8"/>
          <p:cNvSpPr/>
          <p:nvPr/>
        </p:nvSpPr>
        <p:spPr>
          <a:xfrm>
            <a:off x="203172" y="1557849"/>
            <a:ext cx="622165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Porte d’entrée:</a:t>
            </a:r>
            <a:endParaRPr/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Décide quelles unités cellulaires doit être mis à jour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0347" y="1608694"/>
            <a:ext cx="6088122" cy="405110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8"/>
          <p:cNvSpPr/>
          <p:nvPr/>
        </p:nvSpPr>
        <p:spPr>
          <a:xfrm>
            <a:off x="7715214" y="1608694"/>
            <a:ext cx="1623520" cy="4051104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8"/>
          <p:cNvSpPr/>
          <p:nvPr/>
        </p:nvSpPr>
        <p:spPr>
          <a:xfrm>
            <a:off x="140689" y="3049174"/>
            <a:ext cx="561142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Porte d’état :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Régule la mise à jour de l'état de la cellule</a:t>
            </a:r>
            <a:endParaRPr dirty="0"/>
          </a:p>
        </p:txBody>
      </p:sp>
      <p:sp>
        <p:nvSpPr>
          <p:cNvPr id="521" name="Google Shape;521;p38"/>
          <p:cNvSpPr/>
          <p:nvPr/>
        </p:nvSpPr>
        <p:spPr>
          <a:xfrm>
            <a:off x="140689" y="4933192"/>
            <a:ext cx="56114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Mise à jour: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8"/>
          <p:cNvSpPr/>
          <p:nvPr/>
        </p:nvSpPr>
        <p:spPr>
          <a:xfrm>
            <a:off x="6617344" y="5659687"/>
            <a:ext cx="56114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Rappel :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DAAAAD-CEB1-3B4C-34BE-6D66FA9E1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19283"/>
            <a:ext cx="2758655" cy="5084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0D21BB-7A05-31BF-19AE-421B12DCC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64" y="3939197"/>
            <a:ext cx="3367293" cy="6013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7F81AD-70A3-0802-9448-BAF92BC6E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564" y="5504861"/>
            <a:ext cx="3212498" cy="464028"/>
          </a:xfrm>
          <a:prstGeom prst="rect">
            <a:avLst/>
          </a:prstGeom>
        </p:spPr>
      </p:pic>
      <p:pic>
        <p:nvPicPr>
          <p:cNvPr id="1026" name="Picture 2" descr="What is Tanh activation function? - Nomidl">
            <a:extLst>
              <a:ext uri="{FF2B5EF4-FFF2-40B4-BE49-F238E27FC236}">
                <a16:creationId xmlns:a16="http://schemas.microsoft.com/office/drawing/2014/main" id="{E166E83E-3F6E-3AE8-0324-12F09FED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68" y="5396479"/>
            <a:ext cx="2347366" cy="21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529" name="Google Shape;529;p39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27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530" name="Google Shape;530;p3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9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LSTM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9"/>
          <p:cNvSpPr/>
          <p:nvPr/>
        </p:nvSpPr>
        <p:spPr>
          <a:xfrm>
            <a:off x="203172" y="1557849"/>
            <a:ext cx="5753645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Porte de sortie : </a:t>
            </a:r>
            <a:endParaRPr/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Contrôle la sortie de l'état de la cellule pour l'étape actuelle.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0347" y="1608694"/>
            <a:ext cx="6088122" cy="405110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9"/>
          <p:cNvSpPr/>
          <p:nvPr/>
        </p:nvSpPr>
        <p:spPr>
          <a:xfrm>
            <a:off x="9169400" y="1608694"/>
            <a:ext cx="2074333" cy="4051104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9"/>
          <p:cNvSpPr/>
          <p:nvPr/>
        </p:nvSpPr>
        <p:spPr>
          <a:xfrm>
            <a:off x="203172" y="3716742"/>
            <a:ext cx="57536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 de la prédiction : 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5B64CF-CFF4-B95C-B3C9-584A452E9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13" y="2627787"/>
            <a:ext cx="3226762" cy="4727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FAABAC-8644-80E6-75C8-5C0703520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18" y="4408360"/>
            <a:ext cx="2544676" cy="3845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543" name="Google Shape;543;p40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28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544" name="Google Shape;544;p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0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LSTM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4" y="1600201"/>
            <a:ext cx="5972663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0"/>
          <p:cNvSpPr/>
          <p:nvPr/>
        </p:nvSpPr>
        <p:spPr>
          <a:xfrm>
            <a:off x="6385776" y="1514124"/>
            <a:ext cx="5753645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Couche : 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Dropout : éviter le surapprentissage (20%)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BatchNormalization : normaliser les sorties des modèles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GaussianNoise (0,005 ; 0,01 et 0,015)	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Compilateur Adam: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Ajuste les poids et les biais lors de l’entraînement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Paramètre entraînement: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 épochs : nb de fois où le modèle parcourt l’intégralité des train data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Batch_size=32 : nb d’échantillon lors d’une itération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Métriques: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RMSE : 15,22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MAE : 12,09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MAPE : 9,62%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0"/>
          <p:cNvSpPr/>
          <p:nvPr/>
        </p:nvSpPr>
        <p:spPr>
          <a:xfrm>
            <a:off x="162775" y="5401899"/>
            <a:ext cx="575364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 de paramètre: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522 301 paramètres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554" name="Google Shape;554;p41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29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555" name="Google Shape;555;p4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1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LSTM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1294" y="1598791"/>
            <a:ext cx="9849410" cy="393928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1"/>
          <p:cNvSpPr/>
          <p:nvPr/>
        </p:nvSpPr>
        <p:spPr>
          <a:xfrm>
            <a:off x="1171294" y="5799868"/>
            <a:ext cx="57536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Suit les tendances générales</a:t>
            </a:r>
            <a:endParaRPr/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Capture les structures de données complexes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ae7ee33f0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228" name="Google Shape;228;g2ae7ee33f03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Les séismes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2ae7ee33f03_0_0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fld>
            <a:endParaRPr sz="1600">
              <a:solidFill>
                <a:schemeClr val="dk1"/>
              </a:solidFill>
            </a:endParaRPr>
          </a:p>
        </p:txBody>
      </p:sp>
      <p:pic>
        <p:nvPicPr>
          <p:cNvPr id="230" name="Google Shape;230;g2ae7ee33f0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667" y="1510027"/>
            <a:ext cx="5268885" cy="40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ae7ee33f0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12" y="1510025"/>
            <a:ext cx="6042375" cy="33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564" name="Google Shape;564;p42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700" cy="492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30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565" name="Google Shape;565;p4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IV – Modélisation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2"/>
          <p:cNvSpPr txBox="1"/>
          <p:nvPr/>
        </p:nvSpPr>
        <p:spPr>
          <a:xfrm>
            <a:off x="2946399" y="1121125"/>
            <a:ext cx="63162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LSTM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3825" y="1540822"/>
            <a:ext cx="6942878" cy="520788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2"/>
          <p:cNvSpPr/>
          <p:nvPr/>
        </p:nvSpPr>
        <p:spPr>
          <a:xfrm>
            <a:off x="-1" y="2399488"/>
            <a:ext cx="3885367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Bonne adéquation sur les données de test</a:t>
            </a:r>
            <a:endParaRPr/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Modèle avec une approche conservatrice (volatilité faible)</a:t>
            </a:r>
            <a:endParaRPr/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Meilleur modèle (robuste, efficace)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body" idx="1"/>
          </p:nvPr>
        </p:nvSpPr>
        <p:spPr>
          <a:xfrm>
            <a:off x="550863" y="2677306"/>
            <a:ext cx="3565525" cy="341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/>
          </a:p>
        </p:txBody>
      </p:sp>
      <p:sp>
        <p:nvSpPr>
          <p:cNvPr id="575" name="Google Shape;575;p43"/>
          <p:cNvSpPr>
            <a:spLocks noGrp="1"/>
          </p:cNvSpPr>
          <p:nvPr>
            <p:ph type="pic" idx="2"/>
          </p:nvPr>
        </p:nvSpPr>
        <p:spPr>
          <a:xfrm>
            <a:off x="5208928" y="1596771"/>
            <a:ext cx="3448558" cy="3448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76" name="Google Shape;576;p43"/>
          <p:cNvSpPr>
            <a:spLocks noGrp="1"/>
          </p:cNvSpPr>
          <p:nvPr>
            <p:ph type="pic" idx="3"/>
          </p:nvPr>
        </p:nvSpPr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77" name="Google Shape;577;p43"/>
          <p:cNvSpPr>
            <a:spLocks noGrp="1"/>
          </p:cNvSpPr>
          <p:nvPr>
            <p:ph type="pic" idx="4"/>
          </p:nvPr>
        </p:nvSpPr>
        <p:spPr>
          <a:xfrm>
            <a:off x="9091612" y="3324733"/>
            <a:ext cx="2936876" cy="2936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78" name="Google Shape;578;p43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  <p:pic>
        <p:nvPicPr>
          <p:cNvPr id="579" name="Google Shape;57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580" name="Google Shape;580;p43"/>
          <p:cNvSpPr txBox="1"/>
          <p:nvPr/>
        </p:nvSpPr>
        <p:spPr>
          <a:xfrm>
            <a:off x="838200" y="365126"/>
            <a:ext cx="105156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22765" y="1780296"/>
            <a:ext cx="11946468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LSTM a surpassée nos attentes (performances, robustesse, rapidité et efficacité)</a:t>
            </a:r>
            <a:endParaRPr/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Limites de notre approches : focus sur Alaska (extrapolation) =&gt; reproduire l’analyse sur les autres pays / états</a:t>
            </a:r>
            <a:endParaRPr/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Amélioration des résultats en utilisant des variables exogènes  (nature des sols, données sur les plaques)</a:t>
            </a:r>
            <a:endParaRPr/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Essais sur la création d’une app streamlit pour utiliser le modèle (problème de version avec streamlit et tensorflow)</a:t>
            </a:r>
            <a:endParaRPr/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D'autres approches, telles que le modèle FARIMA, auraient pu être évaluées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237" name="Google Shape;237;p3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626" cy="492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238" name="Google Shape;238;p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 - Data Description :</a:t>
            </a:r>
            <a:endParaRPr/>
          </a:p>
        </p:txBody>
      </p:sp>
      <p:graphicFrame>
        <p:nvGraphicFramePr>
          <p:cNvPr id="239" name="Google Shape;239;p3"/>
          <p:cNvGraphicFramePr/>
          <p:nvPr/>
        </p:nvGraphicFramePr>
        <p:xfrm>
          <a:off x="477574" y="1209780"/>
          <a:ext cx="11166750" cy="3002280"/>
        </p:xfrm>
        <a:graphic>
          <a:graphicData uri="http://schemas.openxmlformats.org/drawingml/2006/table">
            <a:tbl>
              <a:tblPr>
                <a:noFill/>
                <a:tableStyleId>{969454D3-A8BA-467B-9E9B-9B479675A4DB}</a:tableStyleId>
              </a:tblPr>
              <a:tblGrid>
                <a:gridCol w="109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Champ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Format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 Integer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Temps de l'événement en millisecondes depuis l'époque (1970-01-01T00:00:00.000Z), sans inclure les secondes intercalaires. Dans certains formats de sortie, la date est formatée pour la lisibilité.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place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textuelle de la région géographique nommée près de l'événement. Il peut s'agir du nom d'une ville ou d'une région de la classification de Flinn-Engdahl.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Indique si l'événement a été examiné par un être humain.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tsunami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Integer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Il s'agit d'une série de grandes vagues océaniques généralement causées par une perturbation sous-marine, souvent associée à des tremblements de terre.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significance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Integer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Indique l'importance ou le niveau d'impact de l'événement, qui peut être utilisé pour évaluer les conséquences potentielles.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data_type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 d'événement sismique.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magnitudo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Decimal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Magnitude de l'événement.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Représente la division administrative ou l'État où l'événement s'est produit, souvent applicable à des pays spécifiques.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latitude / longitude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Decimal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Degrés décimaux de latitude. Valeurs négatives pour les latitudes sud, et degrés décimaux de longitude. Valeurs négatives pour les longitudes ouest.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depth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Decimal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Profondeur de l'événement en kilomètres.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fr-FR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 et heure de l'évènement</a:t>
                      </a:r>
                      <a:endParaRPr sz="1400" u="none" strike="noStrike" cap="none" dirty="0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40" name="Google Shape;240;p3"/>
          <p:cNvSpPr/>
          <p:nvPr/>
        </p:nvSpPr>
        <p:spPr>
          <a:xfrm>
            <a:off x="344482" y="4333987"/>
            <a:ext cx="4517759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Rapide synthèse 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 d'enregistrements (lignes) : 3445751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 de caractéristiques (colonnes) : 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 d'entrées dupliquées : 16869 (a supprimer)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 de valeurs manquantes :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Nombre de valeurs mag &gt; 10 : 0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1" name="Google Shape;241;p3"/>
          <p:cNvGraphicFramePr/>
          <p:nvPr/>
        </p:nvGraphicFramePr>
        <p:xfrm>
          <a:off x="5105528" y="4747470"/>
          <a:ext cx="2325425" cy="1348740"/>
        </p:xfrm>
        <a:graphic>
          <a:graphicData uri="http://schemas.openxmlformats.org/drawingml/2006/table">
            <a:tbl>
              <a:tblPr>
                <a:noFill/>
                <a:tableStyleId>{969454D3-A8BA-467B-9E9B-9B479675A4DB}</a:tableStyleId>
              </a:tblPr>
              <a:tblGrid>
                <a:gridCol w="99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-FR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NB Modalité par variable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Nb modalité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place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531130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status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data_type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858</a:t>
                      </a:r>
                      <a:endParaRPr sz="1400" u="none" strike="noStrike" cap="none"/>
                    </a:p>
                  </a:txBody>
                  <a:tcPr marL="6350" marR="6350" marT="63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42" name="Google Shape;242;p3"/>
          <p:cNvPicPr preferRelativeResize="0"/>
          <p:nvPr/>
        </p:nvPicPr>
        <p:blipFill rotWithShape="1">
          <a:blip r:embed="rId4">
            <a:alphaModFix/>
          </a:blip>
          <a:srcRect l="11318" t="39382" r="52292" b="45062"/>
          <a:stretch/>
        </p:blipFill>
        <p:spPr>
          <a:xfrm>
            <a:off x="7992597" y="4421755"/>
            <a:ext cx="3637758" cy="87472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pic>
        <p:nvPicPr>
          <p:cNvPr id="243" name="Google Shape;243;p3"/>
          <p:cNvPicPr preferRelativeResize="0"/>
          <p:nvPr/>
        </p:nvPicPr>
        <p:blipFill rotWithShape="1">
          <a:blip r:embed="rId4">
            <a:alphaModFix/>
          </a:blip>
          <a:srcRect l="7660" t="63230" r="69912" b="21213"/>
          <a:stretch/>
        </p:blipFill>
        <p:spPr>
          <a:xfrm>
            <a:off x="8690493" y="5817595"/>
            <a:ext cx="2241967" cy="87472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sp>
        <p:nvSpPr>
          <p:cNvPr id="244" name="Google Shape;244;p3"/>
          <p:cNvSpPr/>
          <p:nvPr/>
        </p:nvSpPr>
        <p:spPr>
          <a:xfrm>
            <a:off x="9664005" y="5370772"/>
            <a:ext cx="294943" cy="37253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1476F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5" name="Google Shape;245;p3" descr="USGS Quakes Twitter Account Logo | U.S. Geological Surve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486" y="110766"/>
            <a:ext cx="987424" cy="9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"/>
          <p:cNvSpPr/>
          <p:nvPr/>
        </p:nvSpPr>
        <p:spPr>
          <a:xfrm>
            <a:off x="344482" y="5962571"/>
            <a:ext cx="379142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Valeurs de profondeur négatives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Anomalie magnitude négatives (-5 et -9,99)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252" name="Google Shape;252;p4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626" cy="492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253" name="Google Shape;253;p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II – Analyse Exploratoire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"/>
          <p:cNvSpPr txBox="1"/>
          <p:nvPr/>
        </p:nvSpPr>
        <p:spPr>
          <a:xfrm>
            <a:off x="2946399" y="1121125"/>
            <a:ext cx="6290734" cy="3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Magnitude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1477147" y="1295530"/>
            <a:ext cx="32440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Moyenne et médiane par année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8626980" y="1295529"/>
            <a:ext cx="922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Boxplot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203205" y="5755469"/>
            <a:ext cx="39995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groupes : avant 2007 et après 2009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70" y="1688522"/>
            <a:ext cx="5892803" cy="392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8643" y="1688522"/>
            <a:ext cx="5892803" cy="392853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"/>
          <p:cNvSpPr/>
          <p:nvPr/>
        </p:nvSpPr>
        <p:spPr>
          <a:xfrm>
            <a:off x="6197602" y="5830908"/>
            <a:ext cx="51561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Présence de séismes puissants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Tendance stable au fur et à mesure des années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266" name="Google Shape;266;p5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626" cy="492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267" name="Google Shape;267;p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II – Analyse Exploratoire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59" y="1794930"/>
            <a:ext cx="5875873" cy="3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"/>
          <p:cNvSpPr/>
          <p:nvPr/>
        </p:nvSpPr>
        <p:spPr>
          <a:xfrm>
            <a:off x="1985299" y="1401937"/>
            <a:ext cx="21253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Magnitude par Mois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5"/>
          <p:cNvSpPr txBox="1"/>
          <p:nvPr/>
        </p:nvSpPr>
        <p:spPr>
          <a:xfrm>
            <a:off x="2946399" y="1121125"/>
            <a:ext cx="6290734" cy="3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Magnitude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1767" y="1794930"/>
            <a:ext cx="5897034" cy="3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"/>
          <p:cNvSpPr/>
          <p:nvPr/>
        </p:nvSpPr>
        <p:spPr>
          <a:xfrm>
            <a:off x="7977588" y="1401936"/>
            <a:ext cx="21253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 20 des séismes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5"/>
          <p:cNvSpPr/>
          <p:nvPr/>
        </p:nvSpPr>
        <p:spPr>
          <a:xfrm>
            <a:off x="110059" y="5755469"/>
            <a:ext cx="60960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Janvier, Février, Novembre et Décembre : mag puissants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Avril et Septembre : mag plus faible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5"/>
          <p:cNvSpPr/>
          <p:nvPr/>
        </p:nvSpPr>
        <p:spPr>
          <a:xfrm>
            <a:off x="0" y="6692086"/>
            <a:ext cx="142859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Mag : magnitude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"/>
          <p:cNvSpPr/>
          <p:nvPr/>
        </p:nvSpPr>
        <p:spPr>
          <a:xfrm>
            <a:off x="6040953" y="5732384"/>
            <a:ext cx="58176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Pays : Alaska, Japon, Chili, Indonésie, Pérou et Russie.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Localisation : île et bordure de mer (mer d’Okhotsk)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8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281" name="Google Shape;281;p30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626" cy="492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7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282" name="Google Shape;282;p3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II – Analyse Exploratoire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2946399" y="1121125"/>
            <a:ext cx="6290734" cy="3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Carte des séismes selon leur magnitude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316" y="1768831"/>
            <a:ext cx="9486900" cy="492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/>
          <p:nvPr/>
        </p:nvSpPr>
        <p:spPr>
          <a:xfrm>
            <a:off x="9139072" y="3271284"/>
            <a:ext cx="962526" cy="51976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Japon</a:t>
            </a:r>
            <a:endParaRPr/>
          </a:p>
        </p:txBody>
      </p:sp>
      <p:sp>
        <p:nvSpPr>
          <p:cNvPr id="286" name="Google Shape;286;p30"/>
          <p:cNvSpPr/>
          <p:nvPr/>
        </p:nvSpPr>
        <p:spPr>
          <a:xfrm>
            <a:off x="9134873" y="4564010"/>
            <a:ext cx="1246641" cy="51976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Indonésie</a:t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9134873" y="3945618"/>
            <a:ext cx="1359850" cy="51976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Philippines</a:t>
            </a:r>
            <a:endParaRPr/>
          </a:p>
        </p:txBody>
      </p:sp>
      <p:cxnSp>
        <p:nvCxnSpPr>
          <p:cNvPr id="288" name="Google Shape;288;p30"/>
          <p:cNvCxnSpPr>
            <a:stCxn id="285" idx="1"/>
          </p:cNvCxnSpPr>
          <p:nvPr/>
        </p:nvCxnSpPr>
        <p:spPr>
          <a:xfrm flipH="1">
            <a:off x="8143672" y="3531166"/>
            <a:ext cx="995400" cy="3546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89" name="Google Shape;289;p30"/>
          <p:cNvCxnSpPr>
            <a:stCxn id="286" idx="1"/>
          </p:cNvCxnSpPr>
          <p:nvPr/>
        </p:nvCxnSpPr>
        <p:spPr>
          <a:xfrm rot="10800000">
            <a:off x="7560773" y="4658592"/>
            <a:ext cx="1574100" cy="1653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90" name="Google Shape;290;p30"/>
          <p:cNvCxnSpPr>
            <a:stCxn id="287" idx="1"/>
          </p:cNvCxnSpPr>
          <p:nvPr/>
        </p:nvCxnSpPr>
        <p:spPr>
          <a:xfrm flipH="1">
            <a:off x="7713173" y="4205500"/>
            <a:ext cx="1421700" cy="1233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91" name="Google Shape;291;p30"/>
          <p:cNvSpPr/>
          <p:nvPr/>
        </p:nvSpPr>
        <p:spPr>
          <a:xfrm>
            <a:off x="2531262" y="1918017"/>
            <a:ext cx="962526" cy="51976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Alaska</a:t>
            </a:r>
            <a:endParaRPr/>
          </a:p>
        </p:txBody>
      </p:sp>
      <p:cxnSp>
        <p:nvCxnSpPr>
          <p:cNvPr id="292" name="Google Shape;292;p30"/>
          <p:cNvCxnSpPr>
            <a:stCxn id="291" idx="1"/>
          </p:cNvCxnSpPr>
          <p:nvPr/>
        </p:nvCxnSpPr>
        <p:spPr>
          <a:xfrm flipH="1">
            <a:off x="2130462" y="2177899"/>
            <a:ext cx="400800" cy="3906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93" name="Google Shape;293;p30"/>
          <p:cNvSpPr/>
          <p:nvPr/>
        </p:nvSpPr>
        <p:spPr>
          <a:xfrm>
            <a:off x="3100222" y="2751520"/>
            <a:ext cx="1249219" cy="519764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Californie</a:t>
            </a:r>
            <a:endParaRPr/>
          </a:p>
        </p:txBody>
      </p:sp>
      <p:cxnSp>
        <p:nvCxnSpPr>
          <p:cNvPr id="294" name="Google Shape;294;p30"/>
          <p:cNvCxnSpPr>
            <a:stCxn id="293" idx="1"/>
          </p:cNvCxnSpPr>
          <p:nvPr/>
        </p:nvCxnSpPr>
        <p:spPr>
          <a:xfrm flipH="1">
            <a:off x="2821222" y="3011402"/>
            <a:ext cx="279000" cy="4500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00" name="Google Shape;300;p6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626" cy="492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8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301" name="Google Shape;301;p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II – Analyse Exploratoire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"/>
          <p:cNvSpPr txBox="1"/>
          <p:nvPr/>
        </p:nvSpPr>
        <p:spPr>
          <a:xfrm>
            <a:off x="2946399" y="1121125"/>
            <a:ext cx="6290734" cy="3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Nb de tremblement de terre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81" y="1919061"/>
            <a:ext cx="5810251" cy="39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6"/>
          <p:cNvSpPr/>
          <p:nvPr/>
        </p:nvSpPr>
        <p:spPr>
          <a:xfrm>
            <a:off x="1402223" y="1526068"/>
            <a:ext cx="330636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 10 des lieux les plus exposés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6"/>
          <p:cNvSpPr/>
          <p:nvPr/>
        </p:nvSpPr>
        <p:spPr>
          <a:xfrm>
            <a:off x="7199958" y="1533886"/>
            <a:ext cx="365630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 20 états / pays les plus exposés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6"/>
          <p:cNvSpPr/>
          <p:nvPr/>
        </p:nvSpPr>
        <p:spPr>
          <a:xfrm>
            <a:off x="150279" y="6078443"/>
            <a:ext cx="581025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Exposition sur les états américains : Californie, Alaska et Washington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6"/>
          <p:cNvSpPr/>
          <p:nvPr/>
        </p:nvSpPr>
        <p:spPr>
          <a:xfrm>
            <a:off x="5960533" y="6078443"/>
            <a:ext cx="581025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états américains très affectés : Californie et Alaska</a:t>
            </a:r>
            <a:endParaRPr/>
          </a:p>
        </p:txBody>
      </p:sp>
      <p:pic>
        <p:nvPicPr>
          <p:cNvPr id="308" name="Google Shape;30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7681" y="1930244"/>
            <a:ext cx="6020858" cy="3960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700187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14" name="Google Shape;314;p31"/>
          <p:cNvSpPr txBox="1">
            <a:spLocks noGrp="1"/>
          </p:cNvSpPr>
          <p:nvPr>
            <p:ph type="sldNum" idx="12"/>
          </p:nvPr>
        </p:nvSpPr>
        <p:spPr>
          <a:xfrm>
            <a:off x="11430001" y="6200199"/>
            <a:ext cx="428626" cy="492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fr-FR" sz="24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9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7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fr-FR" sz="5400">
                <a:latin typeface="Calibri"/>
                <a:ea typeface="Calibri"/>
                <a:cs typeface="Calibri"/>
                <a:sym typeface="Calibri"/>
              </a:rPr>
              <a:t>II – Analyse Exploratoire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1"/>
          <p:cNvSpPr txBox="1"/>
          <p:nvPr/>
        </p:nvSpPr>
        <p:spPr>
          <a:xfrm>
            <a:off x="2946399" y="1121125"/>
            <a:ext cx="6307668" cy="3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Nb de tremblement de terre</a:t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8289372" y="2485295"/>
            <a:ext cx="3902627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Augmentation continue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2021 : plus de séisme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1991 : moins de séisme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2023 n’est pas à prendre en compte</a:t>
            </a:r>
            <a:endParaRPr/>
          </a:p>
        </p:txBody>
      </p:sp>
      <p:pic>
        <p:nvPicPr>
          <p:cNvPr id="318" name="Google Shape;31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09" y="1671917"/>
            <a:ext cx="7779125" cy="518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1624</Words>
  <Application>Microsoft Office PowerPoint</Application>
  <PresentationFormat>Grand écran</PresentationFormat>
  <Paragraphs>339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Gill Sans</vt:lpstr>
      <vt:lpstr>Arial</vt:lpstr>
      <vt:lpstr>Noto Sans Symbols</vt:lpstr>
      <vt:lpstr>Calibri</vt:lpstr>
      <vt:lpstr>Play</vt:lpstr>
      <vt:lpstr>3DFloatVTI</vt:lpstr>
      <vt:lpstr>Projet Série Temporelle Prévision du nombre de séisme en Alaska</vt:lpstr>
      <vt:lpstr>Sommaire:</vt:lpstr>
      <vt:lpstr>Les séismes</vt:lpstr>
      <vt:lpstr>I - Data Description :</vt:lpstr>
      <vt:lpstr>II – Analyse Exploratoire</vt:lpstr>
      <vt:lpstr>II – Analyse Exploratoire</vt:lpstr>
      <vt:lpstr>II – Analyse Exploratoire</vt:lpstr>
      <vt:lpstr>II – Analyse Exploratoire</vt:lpstr>
      <vt:lpstr>II – Analyse Exploratoire</vt:lpstr>
      <vt:lpstr>II – Analyse Exploratoire</vt:lpstr>
      <vt:lpstr>II – Analyse Exploratoire</vt:lpstr>
      <vt:lpstr>III – Le sujet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IV – Modélisation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Série Temporelle Prévision du nombre de séisme en Alaska</dc:title>
  <dc:creator>Davyd</dc:creator>
  <cp:lastModifiedBy>Davyd Bayard</cp:lastModifiedBy>
  <cp:revision>4</cp:revision>
  <dcterms:created xsi:type="dcterms:W3CDTF">2022-05-08T13:48:23Z</dcterms:created>
  <dcterms:modified xsi:type="dcterms:W3CDTF">2024-01-12T14:50:24Z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